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4" r:id="rId23"/>
    <p:sldId id="263" r:id="rId24"/>
    <p:sldId id="264" r:id="rId25"/>
    <p:sldId id="265" r:id="rId26"/>
    <p:sldId id="266" r:id="rId27"/>
    <p:sldId id="285" r:id="rId28"/>
    <p:sldId id="280" r:id="rId29"/>
    <p:sldId id="281" r:id="rId30"/>
    <p:sldId id="286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03"/>
    <p:restoredTop sz="92012"/>
  </p:normalViewPr>
  <p:slideViewPr>
    <p:cSldViewPr snapToGrid="0" snapToObjects="1">
      <p:cViewPr>
        <p:scale>
          <a:sx n="125" d="100"/>
          <a:sy n="125" d="100"/>
        </p:scale>
        <p:origin x="3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10/13/19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smo.sogang.ac.kr/doc/dy_birth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7273-20B1-D648-949A-16E0645F6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988" y="1542582"/>
            <a:ext cx="9948672" cy="2615121"/>
          </a:xfrm>
        </p:spPr>
        <p:txBody>
          <a:bodyPr/>
          <a:lstStyle/>
          <a:p>
            <a:r>
              <a:rPr lang="en-US" dirty="0"/>
              <a:t>Lunch and </a:t>
            </a:r>
            <a:r>
              <a:rPr lang="en-US" strike="sngStrike" dirty="0"/>
              <a:t>Learn </a:t>
            </a:r>
            <a:r>
              <a:rPr lang="en-US" dirty="0"/>
              <a:t>Remember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8C2A8-CC1D-5F43-8E4D-44AC0F18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563" y="5058804"/>
            <a:ext cx="10050097" cy="1597047"/>
          </a:xfrm>
        </p:spPr>
        <p:txBody>
          <a:bodyPr>
            <a:normAutofit fontScale="70000" lnSpcReduction="20000"/>
          </a:bodyPr>
          <a:lstStyle/>
          <a:p>
            <a:r>
              <a:rPr lang="en-US" sz="5500" dirty="0"/>
              <a:t>Sometimes you will never know the value of a moment until it becomes a memory.</a:t>
            </a:r>
          </a:p>
          <a:p>
            <a:r>
              <a:rPr lang="en-US" sz="3600" dirty="0"/>
              <a:t>- </a:t>
            </a:r>
            <a:r>
              <a:rPr lang="en-US" sz="2900" dirty="0"/>
              <a:t>Theodor Seuss Geisel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82593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89AC-EDF2-B04F-A46B-37C8405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9322"/>
            <a:ext cx="10058400" cy="860692"/>
          </a:xfrm>
        </p:spPr>
        <p:txBody>
          <a:bodyPr/>
          <a:lstStyle/>
          <a:p>
            <a:r>
              <a:rPr lang="en-US" dirty="0"/>
              <a:t>Principle of optimality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B5A97-F0BC-0A43-A76D-71423E5C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27218"/>
            <a:ext cx="8520259" cy="4051300"/>
          </a:xfrm>
        </p:spPr>
      </p:pic>
    </p:spTree>
    <p:extLst>
      <p:ext uri="{BB962C8B-B14F-4D97-AF65-F5344CB8AC3E}">
        <p14:creationId xmlns:p14="http://schemas.microsoft.com/office/powerpoint/2010/main" val="41075751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0600-2A1E-8249-B3D0-D0FF2A3A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4" y="1090886"/>
            <a:ext cx="9179392" cy="4051300"/>
          </a:xfrm>
        </p:spPr>
      </p:pic>
    </p:spTree>
    <p:extLst>
      <p:ext uri="{BB962C8B-B14F-4D97-AF65-F5344CB8AC3E}">
        <p14:creationId xmlns:p14="http://schemas.microsoft.com/office/powerpoint/2010/main" val="38415578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4C01-DC9D-5B4B-9714-80BBF432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>
                <a:solidFill>
                  <a:srgbClr val="00B0F0"/>
                </a:solidFill>
              </a:rPr>
              <a:t>f(x) </a:t>
            </a:r>
            <a:r>
              <a:rPr lang="en-US" dirty="0"/>
              <a:t>be the minimum distance to reach </a:t>
            </a:r>
            <a:r>
              <a:rPr lang="en-US" dirty="0">
                <a:solidFill>
                  <a:srgbClr val="00B0F0"/>
                </a:solidFill>
              </a:rPr>
              <a:t>“j” </a:t>
            </a:r>
            <a:r>
              <a:rPr lang="en-US" dirty="0"/>
              <a:t>from a node </a:t>
            </a:r>
            <a:r>
              <a:rPr lang="en-US" dirty="0">
                <a:solidFill>
                  <a:srgbClr val="00B0F0"/>
                </a:solidFill>
              </a:rPr>
              <a:t>“x”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1DAC-9925-454B-832F-6817842C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8440863" cy="4051300"/>
          </a:xfrm>
        </p:spPr>
      </p:pic>
    </p:spTree>
    <p:extLst>
      <p:ext uri="{BB962C8B-B14F-4D97-AF65-F5344CB8AC3E}">
        <p14:creationId xmlns:p14="http://schemas.microsoft.com/office/powerpoint/2010/main" val="37605446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870FD-F562-CF49-96A7-5483ECC6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881818"/>
            <a:ext cx="10058400" cy="4797502"/>
          </a:xfrm>
        </p:spPr>
      </p:pic>
    </p:spTree>
    <p:extLst>
      <p:ext uri="{BB962C8B-B14F-4D97-AF65-F5344CB8AC3E}">
        <p14:creationId xmlns:p14="http://schemas.microsoft.com/office/powerpoint/2010/main" val="16969308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3C5C8-F45B-AA41-9F60-D7AA573BB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00" y="1269562"/>
            <a:ext cx="8621226" cy="4051300"/>
          </a:xfrm>
        </p:spPr>
      </p:pic>
    </p:spTree>
    <p:extLst>
      <p:ext uri="{BB962C8B-B14F-4D97-AF65-F5344CB8AC3E}">
        <p14:creationId xmlns:p14="http://schemas.microsoft.com/office/powerpoint/2010/main" val="30775325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3FF52-1FFA-4E40-88FC-85F4B266F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46" y="1090886"/>
            <a:ext cx="8555217" cy="4051300"/>
          </a:xfrm>
        </p:spPr>
      </p:pic>
    </p:spTree>
    <p:extLst>
      <p:ext uri="{BB962C8B-B14F-4D97-AF65-F5344CB8AC3E}">
        <p14:creationId xmlns:p14="http://schemas.microsoft.com/office/powerpoint/2010/main" val="7452051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FE43F-B303-D848-B87A-81BB526B3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88" y="880679"/>
            <a:ext cx="8631030" cy="4051300"/>
          </a:xfrm>
        </p:spPr>
      </p:pic>
    </p:spTree>
    <p:extLst>
      <p:ext uri="{BB962C8B-B14F-4D97-AF65-F5344CB8AC3E}">
        <p14:creationId xmlns:p14="http://schemas.microsoft.com/office/powerpoint/2010/main" val="4184626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A32E4-EB7E-9148-9A8E-E0E3C301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48" y="859658"/>
            <a:ext cx="8757509" cy="4051300"/>
          </a:xfrm>
        </p:spPr>
      </p:pic>
    </p:spTree>
    <p:extLst>
      <p:ext uri="{BB962C8B-B14F-4D97-AF65-F5344CB8AC3E}">
        <p14:creationId xmlns:p14="http://schemas.microsoft.com/office/powerpoint/2010/main" val="22381624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F4D86-D4C5-FD48-9534-A3D0546D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7" y="985782"/>
            <a:ext cx="8858052" cy="4051300"/>
          </a:xfrm>
        </p:spPr>
      </p:pic>
    </p:spTree>
    <p:extLst>
      <p:ext uri="{BB962C8B-B14F-4D97-AF65-F5344CB8AC3E}">
        <p14:creationId xmlns:p14="http://schemas.microsoft.com/office/powerpoint/2010/main" val="1856547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35548-F963-E842-BB4D-7F722782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88" y="1101396"/>
            <a:ext cx="8666517" cy="4051300"/>
          </a:xfrm>
        </p:spPr>
      </p:pic>
    </p:spTree>
    <p:extLst>
      <p:ext uri="{BB962C8B-B14F-4D97-AF65-F5344CB8AC3E}">
        <p14:creationId xmlns:p14="http://schemas.microsoft.com/office/powerpoint/2010/main" val="7849149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0201-7BDA-864A-BCB3-14355B60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512064"/>
            <a:ext cx="10058400" cy="2398190"/>
          </a:xfrm>
        </p:spPr>
        <p:txBody>
          <a:bodyPr>
            <a:normAutofit/>
          </a:bodyPr>
          <a:lstStyle/>
          <a:p>
            <a:r>
              <a:rPr lang="en-US" b="1" dirty="0"/>
              <a:t>Fun Memory 1:</a:t>
            </a:r>
            <a:br>
              <a:rPr lang="en-US" b="1" dirty="0"/>
            </a:br>
            <a:r>
              <a:rPr lang="en-US" b="1" dirty="0"/>
              <a:t>IN JavaScript</a:t>
            </a:r>
            <a:br>
              <a:rPr lang="en-US" b="1" dirty="0"/>
            </a:b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 is stored in 64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3EDF-1608-D94D-BFBD-D9FB5318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910253"/>
            <a:ext cx="10667883" cy="383977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00000000 0000 0000 0000 0000 0000 0000 0000 0000 0000 0000 0000 0000 0000 0001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while in fact, double precision floats (IEEE-754):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01111111111</a:t>
            </a:r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0000000000000000000000000000000000000000000000000000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</a:t>
            </a:r>
            <a:r>
              <a:rPr lang="en-US" sz="1600" dirty="0">
                <a:solidFill>
                  <a:srgbClr val="00B0F0"/>
                </a:solidFill>
              </a:rPr>
              <a:t>     </a:t>
            </a:r>
            <a:r>
              <a:rPr lang="en-US" sz="1600" dirty="0">
                <a:solidFill>
                  <a:srgbClr val="FF0000"/>
                </a:solidFill>
              </a:rPr>
              <a:t>exponent (11 bits)</a:t>
            </a:r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B0F0"/>
                </a:solidFill>
              </a:rPr>
              <a:t>      mantissa (52 bits)</a:t>
            </a:r>
          </a:p>
          <a:p>
            <a:pPr marL="0" indent="0">
              <a:buNone/>
            </a:pPr>
            <a:r>
              <a:rPr lang="en-US" dirty="0"/>
              <a:t>K = 2 </a:t>
            </a:r>
            <a:r>
              <a:rPr lang="en-US" sz="2800" baseline="30000" dirty="0"/>
              <a:t>n-1</a:t>
            </a:r>
            <a:r>
              <a:rPr lang="en-US" dirty="0"/>
              <a:t>  – 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7B68F-214B-A549-A2AC-71DDAB36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6" y="5635868"/>
            <a:ext cx="7561385" cy="1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36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7D5377-4F23-B04B-B0BC-82B83350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82" y="1143438"/>
            <a:ext cx="8244750" cy="4051300"/>
          </a:xfrm>
        </p:spPr>
      </p:pic>
    </p:spTree>
    <p:extLst>
      <p:ext uri="{BB962C8B-B14F-4D97-AF65-F5344CB8AC3E}">
        <p14:creationId xmlns:p14="http://schemas.microsoft.com/office/powerpoint/2010/main" val="22103917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69E4B-0E89-6342-8EE8-882CA3026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" y="630623"/>
            <a:ext cx="11740055" cy="5478517"/>
          </a:xfrm>
        </p:spPr>
      </p:pic>
    </p:spTree>
    <p:extLst>
      <p:ext uri="{BB962C8B-B14F-4D97-AF65-F5344CB8AC3E}">
        <p14:creationId xmlns:p14="http://schemas.microsoft.com/office/powerpoint/2010/main" val="33484804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31FA-6CDE-B34E-863D-C24B7466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326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apply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982F-1E21-674E-ADC4-23DA3CB6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05772"/>
            <a:ext cx="10058400" cy="4050792"/>
          </a:xfrm>
        </p:spPr>
        <p:txBody>
          <a:bodyPr/>
          <a:lstStyle/>
          <a:p>
            <a:r>
              <a:rPr lang="en-US" dirty="0"/>
              <a:t>Find the recursion in the problem, if the naive recursive algorithm does not compute the same subproblem multiple time, dynamic programming </a:t>
            </a:r>
            <a:r>
              <a:rPr lang="en-US" b="1" dirty="0"/>
              <a:t>won't help</a:t>
            </a:r>
          </a:p>
          <a:p>
            <a:r>
              <a:rPr lang="en-US" b="1" dirty="0"/>
              <a:t>Top-down</a:t>
            </a:r>
            <a:r>
              <a:rPr lang="en-US" dirty="0"/>
              <a:t>: store the answer for each subproblem in a table to avoid having to recompute them (memoization)</a:t>
            </a:r>
          </a:p>
          <a:p>
            <a:r>
              <a:rPr lang="en-US" b="1" dirty="0"/>
              <a:t>Bottom-up</a:t>
            </a:r>
            <a:r>
              <a:rPr lang="en-US" dirty="0"/>
              <a:t>: Find the right order to evaluate the results so that partial results are available when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CF39-7C1B-6044-BDB9-87F6C5C8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5058"/>
            <a:ext cx="10058400" cy="513521"/>
          </a:xfrm>
        </p:spPr>
        <p:txBody>
          <a:bodyPr>
            <a:normAutofit fontScale="90000"/>
          </a:bodyPr>
          <a:lstStyle/>
          <a:p>
            <a:r>
              <a:rPr lang="en-US" dirty="0"/>
              <a:t>Memoization dynamic programming (</a:t>
            </a:r>
            <a:r>
              <a:rPr lang="en-US" dirty="0" err="1"/>
              <a:t>dp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3D31-8090-934A-A9C2-085F1BC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790574"/>
            <a:ext cx="10249793" cy="6158733"/>
          </a:xfrm>
        </p:spPr>
        <p:txBody>
          <a:bodyPr/>
          <a:lstStyle/>
          <a:p>
            <a:r>
              <a:rPr lang="en-US" dirty="0"/>
              <a:t>Dynamic programming (DP) is when you use past knowledge to make solving a future problem easier. DP is a way of finding efficient algorithms for problems which can be broken down into simpler, overlapping subproblems.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EAC2-99AE-2543-8B22-8B959C377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8" y="1639614"/>
            <a:ext cx="8345622" cy="5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21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5FC99-48D2-FE4C-B84C-3AD5B44FC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" y="115614"/>
            <a:ext cx="9984828" cy="6600496"/>
          </a:xfrm>
        </p:spPr>
      </p:pic>
    </p:spTree>
    <p:extLst>
      <p:ext uri="{BB962C8B-B14F-4D97-AF65-F5344CB8AC3E}">
        <p14:creationId xmlns:p14="http://schemas.microsoft.com/office/powerpoint/2010/main" val="9904825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4CF91-B067-4841-A3D7-925D9C0B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383908"/>
            <a:ext cx="8716470" cy="5890768"/>
          </a:xfrm>
        </p:spPr>
      </p:pic>
    </p:spTree>
    <p:extLst>
      <p:ext uri="{BB962C8B-B14F-4D97-AF65-F5344CB8AC3E}">
        <p14:creationId xmlns:p14="http://schemas.microsoft.com/office/powerpoint/2010/main" val="962497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9D352-F4F7-E14F-8315-585EFACA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" y="511686"/>
            <a:ext cx="11113573" cy="5692344"/>
          </a:xfrm>
        </p:spPr>
      </p:pic>
    </p:spTree>
    <p:extLst>
      <p:ext uri="{BB962C8B-B14F-4D97-AF65-F5344CB8AC3E}">
        <p14:creationId xmlns:p14="http://schemas.microsoft.com/office/powerpoint/2010/main" val="17842317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B1F5-9F41-9B46-9FFC-F581A971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149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Coin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AE6B2-647A-B44D-81E2-8195045D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1609053"/>
            <a:ext cx="10058400" cy="4170119"/>
          </a:xfrm>
        </p:spPr>
      </p:pic>
    </p:spTree>
    <p:extLst>
      <p:ext uri="{BB962C8B-B14F-4D97-AF65-F5344CB8AC3E}">
        <p14:creationId xmlns:p14="http://schemas.microsoft.com/office/powerpoint/2010/main" val="375215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6E13-8E37-DB43-9127-79E5DC9E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86968"/>
          </a:xfrm>
        </p:spPr>
        <p:txBody>
          <a:bodyPr/>
          <a:lstStyle/>
          <a:p>
            <a:r>
              <a:rPr lang="en-US" dirty="0"/>
              <a:t>Example: coin change (Min coins)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DE2E63-65A1-644E-8123-EC7B5204A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75674"/>
              </p:ext>
            </p:extLst>
          </p:nvPr>
        </p:nvGraphicFramePr>
        <p:xfrm>
          <a:off x="2186505" y="1836036"/>
          <a:ext cx="6644976" cy="8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48">
                  <a:extLst>
                    <a:ext uri="{9D8B030D-6E8A-4147-A177-3AD203B41FA5}">
                      <a16:colId xmlns:a16="http://schemas.microsoft.com/office/drawing/2014/main" val="126811455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5236070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33466567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2866433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622216576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028304405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44839128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8630783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284862319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77663367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239002584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3865438"/>
                    </a:ext>
                  </a:extLst>
                </a:gridCol>
              </a:tblGrid>
              <a:tr h="45141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372060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149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B8C16F-B8B5-4D4F-B461-52CAD0C18783}"/>
              </a:ext>
            </a:extLst>
          </p:cNvPr>
          <p:cNvSpPr txBox="1"/>
          <p:nvPr/>
        </p:nvSpPr>
        <p:spPr>
          <a:xfrm>
            <a:off x="1069848" y="987330"/>
            <a:ext cx="187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Coins: { 1,  2,  5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75A5D-FF6E-2F40-B5FB-88575DCC28AE}"/>
              </a:ext>
            </a:extLst>
          </p:cNvPr>
          <p:cNvSpPr txBox="1"/>
          <p:nvPr/>
        </p:nvSpPr>
        <p:spPr>
          <a:xfrm>
            <a:off x="3154680" y="992014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Amounts: 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71D26-2B20-A944-94AF-6F2C33E68C04}"/>
              </a:ext>
            </a:extLst>
          </p:cNvPr>
          <p:cNvSpPr txBox="1"/>
          <p:nvPr/>
        </p:nvSpPr>
        <p:spPr>
          <a:xfrm>
            <a:off x="911507" y="178682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7063E-2BBE-4D49-8F91-503F6ADE35BD}"/>
              </a:ext>
            </a:extLst>
          </p:cNvPr>
          <p:cNvSpPr txBox="1"/>
          <p:nvPr/>
        </p:nvSpPr>
        <p:spPr>
          <a:xfrm>
            <a:off x="918255" y="225651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409B8-6392-B047-A0C8-575458217D85}"/>
              </a:ext>
            </a:extLst>
          </p:cNvPr>
          <p:cNvSpPr txBox="1"/>
          <p:nvPr/>
        </p:nvSpPr>
        <p:spPr>
          <a:xfrm>
            <a:off x="3124200" y="3781425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Min (_, _,_) + 1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example:  for the amount of 5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5-5 = 0 =&gt; 0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5-2 = 3 =&gt; 2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5-1 = 4 =&gt; 2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min (0, 2, 2) = 0 + 1 = 1</a:t>
            </a:r>
          </a:p>
        </p:txBody>
      </p:sp>
    </p:spTree>
    <p:extLst>
      <p:ext uri="{BB962C8B-B14F-4D97-AF65-F5344CB8AC3E}">
        <p14:creationId xmlns:p14="http://schemas.microsoft.com/office/powerpoint/2010/main" val="162020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74E1-18E0-674C-9E6B-3142CFBB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37776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Unique Way to Change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4971-E25E-C342-B83D-297E1459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22408"/>
            <a:ext cx="10058400" cy="4383564"/>
          </a:xfrm>
        </p:spPr>
        <p:txBody>
          <a:bodyPr>
            <a:normAutofit/>
          </a:bodyPr>
          <a:lstStyle/>
          <a:p>
            <a:r>
              <a:rPr lang="en-US" sz="2400" dirty="0"/>
              <a:t>amount = 5,     coins = [ 1, 2, 5]</a:t>
            </a:r>
          </a:p>
          <a:p>
            <a:r>
              <a:rPr lang="en-US" sz="2400" dirty="0"/>
              <a:t>A[ </a:t>
            </a:r>
            <a:r>
              <a:rPr lang="en-US" sz="2400" dirty="0" err="1"/>
              <a:t>i</a:t>
            </a:r>
            <a:r>
              <a:rPr lang="en-US" sz="2400" dirty="0"/>
              <a:t>, j ] = A[ i-1, j ] + A[ </a:t>
            </a:r>
            <a:r>
              <a:rPr lang="en-US" sz="2400" dirty="0" err="1"/>
              <a:t>i</a:t>
            </a:r>
            <a:r>
              <a:rPr lang="en-US" sz="2400" dirty="0"/>
              <a:t> ] [ j - coins [ </a:t>
            </a:r>
            <a:r>
              <a:rPr lang="en-US" sz="2400" dirty="0" err="1"/>
              <a:t>i</a:t>
            </a:r>
            <a:r>
              <a:rPr lang="en-US" sz="2400" dirty="0"/>
              <a:t> ]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662AA-3071-C74B-A3C4-E96A5BF7D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33" y="2352763"/>
            <a:ext cx="898783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B8D73-5E80-6B48-86FC-154C0FC3826C}"/>
              </a:ext>
            </a:extLst>
          </p:cNvPr>
          <p:cNvSpPr txBox="1"/>
          <p:nvPr/>
        </p:nvSpPr>
        <p:spPr>
          <a:xfrm>
            <a:off x="1269592" y="339313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B226E-B5DC-9D46-8822-0ED4D79B5638}"/>
              </a:ext>
            </a:extLst>
          </p:cNvPr>
          <p:cNvSpPr txBox="1"/>
          <p:nvPr/>
        </p:nvSpPr>
        <p:spPr>
          <a:xfrm>
            <a:off x="1282513" y="41286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3B898-8AA6-0A4F-B3B3-D3E449D056A3}"/>
              </a:ext>
            </a:extLst>
          </p:cNvPr>
          <p:cNvSpPr txBox="1"/>
          <p:nvPr/>
        </p:nvSpPr>
        <p:spPr>
          <a:xfrm>
            <a:off x="1295433" y="46794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A46FE-9F76-A442-8D0B-0D50D1CF9BA9}"/>
              </a:ext>
            </a:extLst>
          </p:cNvPr>
          <p:cNvSpPr txBox="1"/>
          <p:nvPr/>
        </p:nvSpPr>
        <p:spPr>
          <a:xfrm>
            <a:off x="1722923" y="5172163"/>
            <a:ext cx="850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( coins[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]  &gt;  j )    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] = A[ i-1, j ]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else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] = A[ i-1, j ]  + 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– coins[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C046F-70C5-EA42-9B30-8E6FDA025F17}"/>
              </a:ext>
            </a:extLst>
          </p:cNvPr>
          <p:cNvSpPr txBox="1"/>
          <p:nvPr/>
        </p:nvSpPr>
        <p:spPr>
          <a:xfrm>
            <a:off x="7517331" y="1254646"/>
            <a:ext cx="335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(1). exclude the coin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(2). include the coin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Add (1) + (2)</a:t>
            </a:r>
          </a:p>
        </p:txBody>
      </p:sp>
    </p:spTree>
    <p:extLst>
      <p:ext uri="{BB962C8B-B14F-4D97-AF65-F5344CB8AC3E}">
        <p14:creationId xmlns:p14="http://schemas.microsoft.com/office/powerpoint/2010/main" val="35739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A40D-7DBC-594A-B39D-15DCBBEB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37768"/>
          </a:xfrm>
        </p:spPr>
        <p:txBody>
          <a:bodyPr/>
          <a:lstStyle/>
          <a:p>
            <a:r>
              <a:rPr lang="en-US" dirty="0"/>
              <a:t>Fun Memory 1 (cont.…)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0EA3-94AB-B547-AABD-DF99FA38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8170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 Java/C++: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/>
            </a:br>
            <a:r>
              <a:rPr lang="en-US" sz="2400" i="1" dirty="0"/>
              <a:t>for ( </a:t>
            </a:r>
            <a:r>
              <a:rPr lang="en-US" sz="2400" i="1" dirty="0" err="1"/>
              <a:t>int</a:t>
            </a:r>
            <a:r>
              <a:rPr lang="en-US" sz="2400" i="1" dirty="0"/>
              <a:t> index = 1;  1/index  &gt;  0;  index++ ) { </a:t>
            </a:r>
            <a:br>
              <a:rPr lang="en-US" sz="2400" i="1" dirty="0"/>
            </a:br>
            <a:r>
              <a:rPr lang="en-US" sz="2400" i="1" dirty="0"/>
              <a:t>	</a:t>
            </a:r>
            <a:r>
              <a:rPr lang="en-US" sz="2400" i="1" dirty="0" err="1"/>
              <a:t>System.out.println</a:t>
            </a:r>
            <a:r>
              <a:rPr lang="en-US" sz="2400" i="1" dirty="0"/>
              <a:t>("Count is: " + index); </a:t>
            </a:r>
            <a:br>
              <a:rPr lang="en-US" sz="2400" i="1" dirty="0"/>
            </a:br>
            <a:r>
              <a:rPr lang="en-US" sz="2400" i="1" dirty="0"/>
              <a:t>}</a:t>
            </a:r>
            <a:br>
              <a:rPr lang="en-US" sz="2400" i="1" dirty="0"/>
            </a:br>
            <a:endParaRPr lang="en-US" sz="2400" dirty="0"/>
          </a:p>
          <a:p>
            <a:r>
              <a:rPr lang="en-US" sz="2400" dirty="0">
                <a:solidFill>
                  <a:schemeClr val="accent4"/>
                </a:solidFill>
              </a:rPr>
              <a:t>in JavaScript/node, the same program with interesting behavior</a:t>
            </a:r>
            <a:br>
              <a:rPr lang="en-US" sz="2400" dirty="0">
                <a:solidFill>
                  <a:schemeClr val="accent4"/>
                </a:solidFill>
              </a:rPr>
            </a:br>
            <a:endParaRPr lang="en-US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2060"/>
                </a:solidFill>
              </a:rPr>
              <a:t>for (let index = 1;  1/index &gt; 0;  index++) { 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	</a:t>
            </a:r>
            <a:r>
              <a:rPr lang="en-US" sz="2400" i="1" dirty="0" err="1">
                <a:solidFill>
                  <a:srgbClr val="002060"/>
                </a:solidFill>
              </a:rPr>
              <a:t>console.log</a:t>
            </a:r>
            <a:r>
              <a:rPr lang="en-US" sz="2400" i="1" dirty="0">
                <a:solidFill>
                  <a:srgbClr val="002060"/>
                </a:solidFill>
              </a:rPr>
              <a:t>(‘Count is: ‘,  index)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}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1/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is not evaluated as integer, but as a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29077550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8208-D5F8-9249-9B74-7A9F06B4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1494"/>
            <a:ext cx="7927065" cy="925974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Largest Sum Contiguous Subarray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78147-852E-F44B-B550-6583DE68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307899"/>
            <a:ext cx="7927065" cy="4899025"/>
          </a:xfrm>
        </p:spPr>
      </p:pic>
    </p:spTree>
    <p:extLst>
      <p:ext uri="{BB962C8B-B14F-4D97-AF65-F5344CB8AC3E}">
        <p14:creationId xmlns:p14="http://schemas.microsoft.com/office/powerpoint/2010/main" val="3300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4893-03FF-9442-B5E5-333B1A76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 Bits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1DB3-7B84-4549-ADCD-60031830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864"/>
            <a:ext cx="10058400" cy="53766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bits pattern of a stored number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to64bitFloat = (number) =&gt;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0, result = '';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ArrayBuffer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(8));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daraView.setFloat64(0, number, false);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while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let bits = daraView.getUint8(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if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  bits = new Array(8 -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).fill('0').join('') + bits;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result =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result.concat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(bits);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return result;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806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8F5B-79BF-A849-97BE-87320A90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4518"/>
            <a:ext cx="10058400" cy="995825"/>
          </a:xfrm>
        </p:spPr>
        <p:txBody>
          <a:bodyPr/>
          <a:lstStyle/>
          <a:p>
            <a:r>
              <a:rPr lang="en-US" dirty="0"/>
              <a:t>Fun memory II (middle school)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3ECF-B298-FA4C-ADB5-1AB59247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784695" cy="412699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3500" b="1" dirty="0"/>
              <a:t>Sin</a:t>
            </a:r>
            <a:r>
              <a:rPr lang="en-US" sz="2800" dirty="0"/>
              <a:t> of Dividing by Zero – that such a taboo exists! </a:t>
            </a:r>
            <a:br>
              <a:rPr lang="en-US" dirty="0"/>
            </a:b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Ok let’s explain ….</a:t>
            </a:r>
          </a:p>
          <a:p>
            <a:pPr marL="0" indent="0">
              <a:buNone/>
            </a:pPr>
            <a:r>
              <a:rPr lang="en-US" dirty="0"/>
              <a:t>6</a:t>
            </a:r>
          </a:p>
          <a:p>
            <a:r>
              <a:rPr lang="en-US" dirty="0"/>
              <a:t>0.1 =&gt; 0.001 =&gt; 0.000 001 =&gt; 0.000 000 000 001 =&gt; 0.000 000 000 000 000 000 000 001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800" dirty="0"/>
              <a:t>The faint of heart say the answer is undefined, but the truth is it’s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C9557-9286-5E4E-A7A0-E738241AFC0D}"/>
              </a:ext>
            </a:extLst>
          </p:cNvPr>
          <p:cNvSpPr txBox="1"/>
          <p:nvPr/>
        </p:nvSpPr>
        <p:spPr>
          <a:xfrm>
            <a:off x="1069848" y="1246543"/>
            <a:ext cx="426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you explain it to a sixth grader?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52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35F-B133-EB4B-9ED9-EE599AC6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7608"/>
          </a:xfrm>
        </p:spPr>
        <p:txBody>
          <a:bodyPr/>
          <a:lstStyle/>
          <a:p>
            <a:r>
              <a:rPr lang="en-US" dirty="0"/>
              <a:t>Algorithm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3792-C359-0C47-B3B4-50B3C7E9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5008"/>
            <a:ext cx="10058400" cy="33649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Algorithm types: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Simple recursive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Backtracking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Divide and conquer algorithms </a:t>
            </a:r>
            <a:r>
              <a:rPr lang="en-US" altLang="en-US" sz="1200" dirty="0">
                <a:solidFill>
                  <a:schemeClr val="tx2"/>
                </a:solidFill>
              </a:rPr>
              <a:t>(</a:t>
            </a:r>
            <a:r>
              <a:rPr lang="en-US" sz="1000" dirty="0"/>
              <a:t>breaking down a problem into two or more sub-problems of the same or related type)</a:t>
            </a:r>
            <a:endParaRPr lang="en-US" altLang="en-US" sz="1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Greedy algorithms (</a:t>
            </a:r>
            <a:r>
              <a:rPr lang="en-US" altLang="en-US" sz="1400" dirty="0">
                <a:solidFill>
                  <a:schemeClr val="tx2"/>
                </a:solidFill>
              </a:rPr>
              <a:t>locally optimal choice at each stage with the intent of finding a global optimum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Branch and bound algorithms (</a:t>
            </a:r>
            <a:r>
              <a:rPr lang="en-US" altLang="en-US" sz="1400" dirty="0">
                <a:solidFill>
                  <a:schemeClr val="tx2"/>
                </a:solidFill>
              </a:rPr>
              <a:t>combinatorial, mathematical optimization problems</a:t>
            </a:r>
            <a:r>
              <a:rPr lang="en-US" altLang="en-US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altLang="en-US" sz="3200" dirty="0"/>
              <a:t>Dynamic programming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Randomized algorithms (Monte Carlo, Las Vegas )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Brute force algorithms</a:t>
            </a:r>
          </a:p>
          <a:p>
            <a:pPr marL="274320" lvl="1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92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3CC4-C5A1-F24A-BF82-D3C48DB6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2" y="170270"/>
            <a:ext cx="9922718" cy="404577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rgbClr val="FF0000"/>
                </a:solidFill>
              </a:rPr>
              <a:t>Brief History: ON THE BIRTH </a:t>
            </a:r>
            <a:r>
              <a:rPr lang="en-US" sz="3300" b="1" dirty="0">
                <a:solidFill>
                  <a:srgbClr val="00B050"/>
                </a:solidFill>
              </a:rPr>
              <a:t>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BE31-4ACD-5D4C-A110-16EA9F08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528457"/>
            <a:ext cx="10058400" cy="164374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D5B2-010C-3848-AA26-7499FB1B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8" y="1021547"/>
            <a:ext cx="2425520" cy="2799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DDD9-8FD2-004B-A3C9-FEC2E9716E5E}"/>
              </a:ext>
            </a:extLst>
          </p:cNvPr>
          <p:cNvSpPr txBox="1"/>
          <p:nvPr/>
        </p:nvSpPr>
        <p:spPr>
          <a:xfrm>
            <a:off x="7111007" y="693690"/>
            <a:ext cx="288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Sec. of Defense (1953 – ‘57)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B1BB1-E02B-1F4C-B783-C2815CF7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" y="1127605"/>
            <a:ext cx="2797826" cy="2797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0E02B-4F65-CB4F-8F34-E2BA3B6741E0}"/>
              </a:ext>
            </a:extLst>
          </p:cNvPr>
          <p:cNvSpPr txBox="1"/>
          <p:nvPr/>
        </p:nvSpPr>
        <p:spPr>
          <a:xfrm>
            <a:off x="0" y="4397048"/>
            <a:ext cx="120940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1950s were not good years for mathematical research.</a:t>
            </a:r>
            <a:br>
              <a:rPr lang="en-US" sz="2000" dirty="0"/>
            </a:br>
            <a:r>
              <a:rPr lang="en-US" sz="2000" dirty="0"/>
              <a:t>We had a very interesting gentleman in Washington named Wilson. </a:t>
            </a:r>
            <a:br>
              <a:rPr lang="en-US" sz="2000" dirty="0"/>
            </a:br>
            <a:r>
              <a:rPr lang="en-US" sz="2000" dirty="0"/>
              <a:t>He was Secretary of Defense, and he actually had a pathological fear and hatred of the word, research.</a:t>
            </a:r>
            <a:br>
              <a:rPr lang="en-US" sz="2000" dirty="0"/>
            </a:br>
            <a:r>
              <a:rPr lang="en-US" sz="2000" dirty="0"/>
              <a:t>His face would suffuse, he would turn red, and he would get violent if people used the term, research, </a:t>
            </a:r>
            <a:br>
              <a:rPr lang="en-US" sz="2000" dirty="0"/>
            </a:br>
            <a:r>
              <a:rPr lang="en-US" sz="2000" dirty="0"/>
              <a:t>in his presence. You can imagine how he felt, then, about the term, mathematical.</a:t>
            </a:r>
            <a:br>
              <a:rPr lang="en-US" sz="2000" dirty="0"/>
            </a:br>
            <a:r>
              <a:rPr lang="en-US" sz="2000" dirty="0"/>
              <a:t>I thought dynamic programming was a good name. </a:t>
            </a:r>
            <a:br>
              <a:rPr lang="en-US" sz="2000" dirty="0"/>
            </a:br>
            <a:r>
              <a:rPr lang="en-US" sz="2000" dirty="0"/>
              <a:t>It was something not even a Congressman could object to.”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C8510-2614-DB43-B24B-02FBDC9C7158}"/>
              </a:ext>
            </a:extLst>
          </p:cNvPr>
          <p:cNvSpPr txBox="1"/>
          <p:nvPr/>
        </p:nvSpPr>
        <p:spPr>
          <a:xfrm>
            <a:off x="7111007" y="3821456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 Erwin </a:t>
            </a:r>
            <a:r>
              <a:rPr lang="en-US" b="1" dirty="0"/>
              <a:t>Wilson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5F683-45C8-6A48-9534-DF829D923004}"/>
              </a:ext>
            </a:extLst>
          </p:cNvPr>
          <p:cNvSpPr txBox="1"/>
          <p:nvPr/>
        </p:nvSpPr>
        <p:spPr>
          <a:xfrm>
            <a:off x="196641" y="75827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Mathematician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2F13B-E9D9-9A44-B23A-756674AB5405}"/>
              </a:ext>
            </a:extLst>
          </p:cNvPr>
          <p:cNvSpPr txBox="1"/>
          <p:nvPr/>
        </p:nvSpPr>
        <p:spPr>
          <a:xfrm>
            <a:off x="196641" y="3879591"/>
            <a:ext cx="304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Bellman (1920-’84)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28C4E4-5C00-E344-B3A9-57EBFB0CE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06" y="1614386"/>
            <a:ext cx="3767361" cy="1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62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75A8-776C-9748-9F6E-EE42447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34" y="0"/>
            <a:ext cx="10058400" cy="979714"/>
          </a:xfrm>
        </p:spPr>
        <p:txBody>
          <a:bodyPr/>
          <a:lstStyle/>
          <a:p>
            <a:r>
              <a:rPr lang="en-US" dirty="0"/>
              <a:t>What is DP and Real life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E729-4E6C-5A4B-A3E5-0CBB3941D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0829"/>
            <a:ext cx="10058400" cy="5029199"/>
          </a:xfrm>
        </p:spPr>
        <p:txBody>
          <a:bodyPr>
            <a:normAutofit/>
          </a:bodyPr>
          <a:lstStyle/>
          <a:p>
            <a:r>
              <a:rPr lang="en-US" dirty="0"/>
              <a:t>The “diff” utility in Unix</a:t>
            </a:r>
          </a:p>
          <a:p>
            <a:r>
              <a:rPr lang="en-US" dirty="0"/>
              <a:t>To find patterns in DNA </a:t>
            </a:r>
          </a:p>
          <a:p>
            <a:r>
              <a:rPr lang="en-US" dirty="0"/>
              <a:t>Routing algorithms in Maps Software and Networking (Dijkstra, Bellman-Ford)</a:t>
            </a:r>
          </a:p>
          <a:p>
            <a:r>
              <a:rPr lang="en-US" dirty="0"/>
              <a:t>Forecasting market demand (Volatility forecasting of market demand as aids for planning manufacturing activities)</a:t>
            </a:r>
          </a:p>
          <a:p>
            <a:r>
              <a:rPr lang="en-US" dirty="0"/>
              <a:t>Spelling correction (Lowenstein)</a:t>
            </a:r>
          </a:p>
          <a:p>
            <a:r>
              <a:rPr lang="en-US" dirty="0"/>
              <a:t>Energy-efficient scheduling of Power Stations</a:t>
            </a:r>
          </a:p>
          <a:p>
            <a:r>
              <a:rPr lang="en-US" dirty="0"/>
              <a:t>Speech recognition (Viterbi algorithm, Dynamic time warping)</a:t>
            </a:r>
          </a:p>
          <a:p>
            <a:r>
              <a:rPr lang="en-US" dirty="0"/>
              <a:t>Database query optimization (Selinger algorithm)</a:t>
            </a:r>
          </a:p>
          <a:p>
            <a:r>
              <a:rPr lang="en-US" dirty="0"/>
              <a:t>"Did you mean ... ?" feature in search engines</a:t>
            </a:r>
          </a:p>
          <a:p>
            <a:r>
              <a:rPr lang="en-US" dirty="0"/>
              <a:t>CYK algorithm (parsing algorithm for context-free grammars)</a:t>
            </a:r>
          </a:p>
          <a:p>
            <a:r>
              <a:rPr lang="en-US" dirty="0"/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0560352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6839-D5C2-DF42-BA3A-2E7FA576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74754"/>
            <a:ext cx="10058400" cy="384501"/>
          </a:xfrm>
        </p:spPr>
        <p:txBody>
          <a:bodyPr>
            <a:noAutofit/>
          </a:bodyPr>
          <a:lstStyle/>
          <a:p>
            <a:r>
              <a:rPr lang="en-US" sz="3200" dirty="0"/>
              <a:t>Dynamic programming vs greedy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2A49-73E1-AA45-9187-6DF10571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954"/>
            <a:ext cx="10058400" cy="4822600"/>
          </a:xfrm>
        </p:spPr>
        <p:txBody>
          <a:bodyPr/>
          <a:lstStyle/>
          <a:p>
            <a:r>
              <a:rPr lang="en-US" dirty="0"/>
              <a:t>Both are used for optimization method, both have different strategies but the purpose is the same. </a:t>
            </a:r>
          </a:p>
          <a:p>
            <a:r>
              <a:rPr lang="en-US" dirty="0"/>
              <a:t>Optimization problem are those which require minimum or maximum result</a:t>
            </a:r>
          </a:p>
          <a:p>
            <a:r>
              <a:rPr lang="en-US" dirty="0"/>
              <a:t>In GREEDY method we try to follow PREDEFINED procedure to get the optimal result. And the procedure is KNOWN to get the optimal.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  <a:r>
              <a:rPr lang="en-US" b="1" dirty="0"/>
              <a:t>Kruskal's algorithm</a:t>
            </a:r>
            <a:r>
              <a:rPr lang="en-US" dirty="0"/>
              <a:t> is a minimum-spanning-tree </a:t>
            </a:r>
            <a:r>
              <a:rPr lang="en-US" b="1" dirty="0"/>
              <a:t>algorithm (</a:t>
            </a:r>
            <a:r>
              <a:rPr lang="en-US" dirty="0"/>
              <a:t>always select the minimum </a:t>
            </a:r>
            <a:r>
              <a:rPr lang="en-US" b="1" dirty="0"/>
              <a:t>edge </a:t>
            </a:r>
            <a:r>
              <a:rPr lang="en-US" dirty="0"/>
              <a:t>and that gives us the best result</a:t>
            </a:r>
            <a:r>
              <a:rPr lang="en-US" b="1" dirty="0"/>
              <a:t>) or Dijkstra’s </a:t>
            </a:r>
            <a:r>
              <a:rPr lang="en-US" dirty="0"/>
              <a:t>shortest path algorithm. All are done with predefined solution</a:t>
            </a:r>
          </a:p>
          <a:p>
            <a:r>
              <a:rPr lang="en-US" dirty="0"/>
              <a:t>In DYNAMIC programming we explore all solution and pick the best solution</a:t>
            </a:r>
          </a:p>
          <a:p>
            <a:r>
              <a:rPr lang="en-US" dirty="0"/>
              <a:t>In DYNAMIC problems are solved with PRINCIPLE of OPTIMALITY  (Bellman principle)</a:t>
            </a:r>
          </a:p>
          <a:p>
            <a:r>
              <a:rPr lang="en-US" dirty="0"/>
              <a:t>In GREEDY algorithms decisions are taken at onetime, in DYNAMIC programming in every stage we take optimal decision.</a:t>
            </a:r>
          </a:p>
        </p:txBody>
      </p:sp>
    </p:spTree>
    <p:extLst>
      <p:ext uri="{BB962C8B-B14F-4D97-AF65-F5344CB8AC3E}">
        <p14:creationId xmlns:p14="http://schemas.microsoft.com/office/powerpoint/2010/main" val="10464530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5CCF-E910-0F49-AFC9-84925672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03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Principle of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DC33C-70A6-3F49-B264-71798BD1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1163"/>
            <a:ext cx="10058400" cy="4050792"/>
          </a:xfrm>
        </p:spPr>
        <p:txBody>
          <a:bodyPr/>
          <a:lstStyle/>
          <a:p>
            <a:r>
              <a:rPr lang="en-US" b="1" dirty="0"/>
              <a:t>PRINCIPLE OF OPTIMALITY: </a:t>
            </a:r>
            <a:br>
              <a:rPr lang="en-US" dirty="0"/>
            </a:br>
            <a:r>
              <a:rPr lang="en-US" dirty="0"/>
              <a:t>This is the </a:t>
            </a:r>
            <a:r>
              <a:rPr lang="en-US" b="1" dirty="0"/>
              <a:t>most important  </a:t>
            </a:r>
            <a:r>
              <a:rPr lang="en-US" dirty="0"/>
              <a:t>property a problem need to have in order to be eligible for dynamic programming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Principle of Optimality </a:t>
            </a:r>
            <a:r>
              <a:rPr lang="en-US" sz="2800" dirty="0"/>
              <a:t>states that in an optimal sequence of choices, each subsequence </a:t>
            </a:r>
            <a:r>
              <a:rPr lang="en-US" sz="2800" b="1" dirty="0"/>
              <a:t>MUST</a:t>
            </a:r>
            <a:r>
              <a:rPr lang="en-US" sz="2800" dirty="0"/>
              <a:t> also be optimal.</a:t>
            </a:r>
          </a:p>
        </p:txBody>
      </p:sp>
    </p:spTree>
    <p:extLst>
      <p:ext uri="{BB962C8B-B14F-4D97-AF65-F5344CB8AC3E}">
        <p14:creationId xmlns:p14="http://schemas.microsoft.com/office/powerpoint/2010/main" val="106220571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1514</TotalTime>
  <Words>648</Words>
  <Application>Microsoft Macintosh PowerPoint</Application>
  <PresentationFormat>Widescreen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Baghdad</vt:lpstr>
      <vt:lpstr>Calibri</vt:lpstr>
      <vt:lpstr>Rockwell</vt:lpstr>
      <vt:lpstr>Rockwell Condensed</vt:lpstr>
      <vt:lpstr>Rockwell Extra Bold</vt:lpstr>
      <vt:lpstr>Wingdings</vt:lpstr>
      <vt:lpstr>Wood Type</vt:lpstr>
      <vt:lpstr>Lunch and Learn Remember</vt:lpstr>
      <vt:lpstr>Fun Memory 1: IN JavaScript 1 is stored in 64 bits</vt:lpstr>
      <vt:lpstr>Fun Memory 1 (cont.…)</vt:lpstr>
      <vt:lpstr>Fun memory II (middle school)</vt:lpstr>
      <vt:lpstr>Algorithm Types</vt:lpstr>
      <vt:lpstr>Brief History: ON THE BIRTH OF DYNAMIC PROGRAMMING</vt:lpstr>
      <vt:lpstr>What is DP and Real life Application</vt:lpstr>
      <vt:lpstr>Dynamic programming vs greedy method</vt:lpstr>
      <vt:lpstr>Principle of optimality</vt:lpstr>
      <vt:lpstr>Principle of optimality</vt:lpstr>
      <vt:lpstr>PowerPoint Presentation</vt:lpstr>
      <vt:lpstr>Let f(x) be the minimum distance to reach “j” from a node “x”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apply DP</vt:lpstr>
      <vt:lpstr>Memoization dynamic programming (dp)?</vt:lpstr>
      <vt:lpstr>PowerPoint Presentation</vt:lpstr>
      <vt:lpstr>PowerPoint Presentation</vt:lpstr>
      <vt:lpstr>PowerPoint Presentation</vt:lpstr>
      <vt:lpstr>Example Coin change</vt:lpstr>
      <vt:lpstr>Example: coin change (Min coins)</vt:lpstr>
      <vt:lpstr>Total Unique Way to Change Coins</vt:lpstr>
      <vt:lpstr>  Largest Sum Contiguous Subarray </vt:lpstr>
      <vt:lpstr>Appendix:  Bits pattern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Lunch and Learn Remember</dc:title>
  <dc:creator>Asaduzzaman, Ahm</dc:creator>
  <cp:lastModifiedBy>Asaduzzaman, Ahm</cp:lastModifiedBy>
  <cp:revision>134</cp:revision>
  <dcterms:created xsi:type="dcterms:W3CDTF">2019-10-11T14:47:59Z</dcterms:created>
  <dcterms:modified xsi:type="dcterms:W3CDTF">2019-10-13T17:47:02Z</dcterms:modified>
</cp:coreProperties>
</file>